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Anantason UltraExpanded Bold" charset="1" panose="00000000000000000000"/>
      <p:regular r:id="rId15"/>
    </p:embeddedFont>
    <p:embeddedFont>
      <p:font typeface="Anantason UltraExpanded" charset="1" panose="000000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svg>
</file>

<file path=ppt/media/image14.png>
</file>

<file path=ppt/media/image2.pn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9.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 Id="rId7" Target="../media/image4.png" Type="http://schemas.openxmlformats.org/officeDocument/2006/relationships/image"/><Relationship Id="rId8" Target="../media/image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670656" y="1382740"/>
            <a:ext cx="15588644" cy="7521521"/>
          </a:xfrm>
          <a:custGeom>
            <a:avLst/>
            <a:gdLst/>
            <a:ahLst/>
            <a:cxnLst/>
            <a:rect r="r" b="b" t="t" l="l"/>
            <a:pathLst>
              <a:path h="7521521" w="15588644">
                <a:moveTo>
                  <a:pt x="0" y="0"/>
                </a:moveTo>
                <a:lnTo>
                  <a:pt x="15588644" y="0"/>
                </a:lnTo>
                <a:lnTo>
                  <a:pt x="15588644" y="7521520"/>
                </a:lnTo>
                <a:lnTo>
                  <a:pt x="0" y="7521520"/>
                </a:lnTo>
                <a:lnTo>
                  <a:pt x="0" y="0"/>
                </a:lnTo>
                <a:close/>
              </a:path>
            </a:pathLst>
          </a:custGeom>
          <a:blipFill>
            <a:blip r:embed="rId3"/>
            <a:stretch>
              <a:fillRect l="0" t="0" r="0" b="0"/>
            </a:stretch>
          </a:blipFill>
        </p:spPr>
      </p:sp>
      <p:sp>
        <p:nvSpPr>
          <p:cNvPr name="Freeform 4" id="4"/>
          <p:cNvSpPr/>
          <p:nvPr/>
        </p:nvSpPr>
        <p:spPr>
          <a:xfrm flipH="false" flipV="false" rot="0">
            <a:off x="0" y="2285087"/>
            <a:ext cx="6551567" cy="8001913"/>
          </a:xfrm>
          <a:custGeom>
            <a:avLst/>
            <a:gdLst/>
            <a:ahLst/>
            <a:cxnLst/>
            <a:rect r="r" b="b" t="t" l="l"/>
            <a:pathLst>
              <a:path h="8001913" w="6551567">
                <a:moveTo>
                  <a:pt x="0" y="0"/>
                </a:moveTo>
                <a:lnTo>
                  <a:pt x="6551567" y="0"/>
                </a:lnTo>
                <a:lnTo>
                  <a:pt x="6551567" y="8001913"/>
                </a:lnTo>
                <a:lnTo>
                  <a:pt x="0" y="8001913"/>
                </a:lnTo>
                <a:lnTo>
                  <a:pt x="0" y="0"/>
                </a:lnTo>
                <a:close/>
              </a:path>
            </a:pathLst>
          </a:custGeom>
          <a:blipFill>
            <a:blip r:embed="rId4"/>
            <a:stretch>
              <a:fillRect l="0" t="0" r="0" b="0"/>
            </a:stretch>
          </a:blipFill>
        </p:spPr>
      </p:sp>
      <p:sp>
        <p:nvSpPr>
          <p:cNvPr name="TextBox 5" id="5"/>
          <p:cNvSpPr txBox="true"/>
          <p:nvPr/>
        </p:nvSpPr>
        <p:spPr>
          <a:xfrm rot="0">
            <a:off x="4928226" y="2389862"/>
            <a:ext cx="11054063" cy="1007933"/>
          </a:xfrm>
          <a:prstGeom prst="rect">
            <a:avLst/>
          </a:prstGeom>
        </p:spPr>
        <p:txBody>
          <a:bodyPr anchor="t" rtlCol="false" tIns="0" lIns="0" bIns="0" rIns="0">
            <a:spAutoFit/>
          </a:bodyPr>
          <a:lstStyle/>
          <a:p>
            <a:pPr algn="ctr">
              <a:lnSpc>
                <a:spcPts val="7777"/>
              </a:lnSpc>
            </a:pPr>
            <a:r>
              <a:rPr lang="en-US" b="true" sz="7337">
                <a:solidFill>
                  <a:srgbClr val="8EBFF5"/>
                </a:solidFill>
                <a:latin typeface="Anantason UltraExpanded Bold"/>
                <a:ea typeface="Anantason UltraExpanded Bold"/>
                <a:cs typeface="Anantason UltraExpanded Bold"/>
                <a:sym typeface="Anantason UltraExpanded Bold"/>
              </a:rPr>
              <a:t>LEARNATHON 4.0</a:t>
            </a:r>
          </a:p>
        </p:txBody>
      </p:sp>
      <p:sp>
        <p:nvSpPr>
          <p:cNvPr name="TextBox 6" id="6"/>
          <p:cNvSpPr txBox="true"/>
          <p:nvPr/>
        </p:nvSpPr>
        <p:spPr>
          <a:xfrm rot="0">
            <a:off x="5764219" y="3836907"/>
            <a:ext cx="6759561" cy="461377"/>
          </a:xfrm>
          <a:prstGeom prst="rect">
            <a:avLst/>
          </a:prstGeom>
        </p:spPr>
        <p:txBody>
          <a:bodyPr anchor="t" rtlCol="false" tIns="0" lIns="0" bIns="0" rIns="0">
            <a:spAutoFit/>
          </a:bodyPr>
          <a:lstStyle/>
          <a:p>
            <a:pPr algn="ctr">
              <a:lnSpc>
                <a:spcPts val="3881"/>
              </a:lnSpc>
            </a:pPr>
            <a:r>
              <a:rPr lang="en-US" sz="2772">
                <a:solidFill>
                  <a:srgbClr val="FFFFFF"/>
                </a:solidFill>
                <a:latin typeface="Anantason UltraExpanded"/>
                <a:ea typeface="Anantason UltraExpanded"/>
                <a:cs typeface="Anantason UltraExpanded"/>
                <a:sym typeface="Anantason UltraExpanded"/>
              </a:rPr>
              <a:t>   Presented by TEAM (MB6)4_7</a:t>
            </a:r>
          </a:p>
        </p:txBody>
      </p:sp>
      <p:sp>
        <p:nvSpPr>
          <p:cNvPr name="Freeform 7" id="7"/>
          <p:cNvSpPr/>
          <p:nvPr/>
        </p:nvSpPr>
        <p:spPr>
          <a:xfrm flipH="false" flipV="false" rot="0">
            <a:off x="15201900" y="-67466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4362579" y="6099601"/>
            <a:ext cx="2147251" cy="2147251"/>
          </a:xfrm>
          <a:custGeom>
            <a:avLst/>
            <a:gdLst/>
            <a:ahLst/>
            <a:cxnLst/>
            <a:rect r="r" b="b" t="t" l="l"/>
            <a:pathLst>
              <a:path h="2147251" w="2147251">
                <a:moveTo>
                  <a:pt x="0" y="0"/>
                </a:moveTo>
                <a:lnTo>
                  <a:pt x="2147251" y="0"/>
                </a:lnTo>
                <a:lnTo>
                  <a:pt x="2147251" y="2147251"/>
                </a:lnTo>
                <a:lnTo>
                  <a:pt x="0" y="214725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8950288" y="4823121"/>
            <a:ext cx="7871477" cy="1242542"/>
          </a:xfrm>
          <a:prstGeom prst="rect">
            <a:avLst/>
          </a:prstGeom>
        </p:spPr>
        <p:txBody>
          <a:bodyPr anchor="t" rtlCol="false" tIns="0" lIns="0" bIns="0" rIns="0">
            <a:spAutoFit/>
          </a:bodyPr>
          <a:lstStyle/>
          <a:p>
            <a:pPr algn="l">
              <a:lnSpc>
                <a:spcPts val="2461"/>
              </a:lnSpc>
            </a:pPr>
            <a:r>
              <a:rPr lang="en-US" sz="2321" b="true">
                <a:solidFill>
                  <a:srgbClr val="FFFFFF"/>
                </a:solidFill>
                <a:latin typeface="Anantason UltraExpanded Bold"/>
                <a:ea typeface="Anantason UltraExpanded Bold"/>
                <a:cs typeface="Anantason UltraExpanded Bold"/>
                <a:sym typeface="Anantason UltraExpanded Bold"/>
              </a:rPr>
              <a:t>22CSE429, SOUMYA RANJAN SUBUDHI</a:t>
            </a:r>
          </a:p>
          <a:p>
            <a:pPr algn="l">
              <a:lnSpc>
                <a:spcPts val="2461"/>
              </a:lnSpc>
              <a:spcBef>
                <a:spcPct val="0"/>
              </a:spcBef>
            </a:pPr>
            <a:r>
              <a:rPr lang="en-US" b="true" sz="2321">
                <a:solidFill>
                  <a:srgbClr val="FFFFFF"/>
                </a:solidFill>
                <a:latin typeface="Anantason UltraExpanded Bold"/>
                <a:ea typeface="Anantason UltraExpanded Bold"/>
                <a:cs typeface="Anantason UltraExpanded Bold"/>
                <a:sym typeface="Anantason UltraExpanded Bold"/>
              </a:rPr>
              <a:t>22ECE069 , TEJASWINI BEHERA</a:t>
            </a:r>
          </a:p>
          <a:p>
            <a:pPr algn="l">
              <a:lnSpc>
                <a:spcPts val="2461"/>
              </a:lnSpc>
              <a:spcBef>
                <a:spcPct val="0"/>
              </a:spcBef>
            </a:pPr>
            <a:r>
              <a:rPr lang="en-US" b="true" sz="2321">
                <a:solidFill>
                  <a:srgbClr val="FFFFFF"/>
                </a:solidFill>
                <a:latin typeface="Anantason UltraExpanded Bold"/>
                <a:ea typeface="Anantason UltraExpanded Bold"/>
                <a:cs typeface="Anantason UltraExpanded Bold"/>
                <a:sym typeface="Anantason UltraExpanded Bold"/>
              </a:rPr>
              <a:t>22ECE053 , ABHISHEK TRIPATHY</a:t>
            </a:r>
          </a:p>
          <a:p>
            <a:pPr algn="l">
              <a:lnSpc>
                <a:spcPts val="2461"/>
              </a:lnSpc>
              <a:spcBef>
                <a:spcPct val="0"/>
              </a:spcBef>
            </a:pPr>
            <a:r>
              <a:rPr lang="en-US" b="true" sz="2321">
                <a:solidFill>
                  <a:srgbClr val="FFFFFF"/>
                </a:solidFill>
                <a:latin typeface="Anantason UltraExpanded Bold"/>
                <a:ea typeface="Anantason UltraExpanded Bold"/>
                <a:cs typeface="Anantason UltraExpanded Bold"/>
                <a:sym typeface="Anantason UltraExpanded Bold"/>
              </a:rPr>
              <a:t>22ECE096 , SAMANTULA SIVAJI</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Freeform 4" id="4"/>
          <p:cNvSpPr/>
          <p:nvPr/>
        </p:nvSpPr>
        <p:spPr>
          <a:xfrm flipH="true" flipV="false" rot="0">
            <a:off x="12493783" y="1859992"/>
            <a:ext cx="5431900" cy="11257824"/>
          </a:xfrm>
          <a:custGeom>
            <a:avLst/>
            <a:gdLst/>
            <a:ahLst/>
            <a:cxnLst/>
            <a:rect r="r" b="b" t="t" l="l"/>
            <a:pathLst>
              <a:path h="11257824" w="5431900">
                <a:moveTo>
                  <a:pt x="5431900" y="0"/>
                </a:moveTo>
                <a:lnTo>
                  <a:pt x="0" y="0"/>
                </a:lnTo>
                <a:lnTo>
                  <a:pt x="0" y="11257823"/>
                </a:lnTo>
                <a:lnTo>
                  <a:pt x="5431900" y="11257823"/>
                </a:lnTo>
                <a:lnTo>
                  <a:pt x="5431900" y="0"/>
                </a:lnTo>
                <a:close/>
              </a:path>
            </a:pathLst>
          </a:custGeom>
          <a:blipFill>
            <a:blip r:embed="rId4"/>
            <a:stretch>
              <a:fillRect l="0" t="0" r="0" b="0"/>
            </a:stretch>
          </a:blipFill>
        </p:spPr>
      </p:sp>
      <p:sp>
        <p:nvSpPr>
          <p:cNvPr name="Freeform 5" id="5"/>
          <p:cNvSpPr/>
          <p:nvPr/>
        </p:nvSpPr>
        <p:spPr>
          <a:xfrm flipH="false" flipV="false" rot="0">
            <a:off x="11917506" y="667200"/>
            <a:ext cx="3292227" cy="3268283"/>
          </a:xfrm>
          <a:custGeom>
            <a:avLst/>
            <a:gdLst/>
            <a:ahLst/>
            <a:cxnLst/>
            <a:rect r="r" b="b" t="t" l="l"/>
            <a:pathLst>
              <a:path h="3268283" w="3292227">
                <a:moveTo>
                  <a:pt x="0" y="0"/>
                </a:moveTo>
                <a:lnTo>
                  <a:pt x="3292227" y="0"/>
                </a:lnTo>
                <a:lnTo>
                  <a:pt x="3292227" y="3268283"/>
                </a:lnTo>
                <a:lnTo>
                  <a:pt x="0" y="326828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870655" y="3453466"/>
            <a:ext cx="9894698" cy="1092321"/>
          </a:xfrm>
          <a:prstGeom prst="rect">
            <a:avLst/>
          </a:prstGeom>
        </p:spPr>
        <p:txBody>
          <a:bodyPr anchor="t" rtlCol="false" tIns="0" lIns="0" bIns="0" rIns="0">
            <a:spAutoFit/>
          </a:bodyPr>
          <a:lstStyle/>
          <a:p>
            <a:pPr algn="just">
              <a:lnSpc>
                <a:spcPts val="2896"/>
              </a:lnSpc>
            </a:pPr>
            <a:r>
              <a:rPr lang="en-US" sz="2519">
                <a:solidFill>
                  <a:srgbClr val="FFFFFF"/>
                </a:solidFill>
                <a:latin typeface="Anantason UltraExpanded"/>
                <a:ea typeface="Anantason UltraExpanded"/>
                <a:cs typeface="Anantason UltraExpanded"/>
                <a:sym typeface="Anantason UltraExpanded"/>
              </a:rPr>
              <a:t>AI powered fraud detection in Auto insurance. Predictive model for smarter claim management </a:t>
            </a:r>
          </a:p>
          <a:p>
            <a:pPr algn="just">
              <a:lnSpc>
                <a:spcPts val="2896"/>
              </a:lnSpc>
            </a:pPr>
          </a:p>
        </p:txBody>
      </p:sp>
      <p:sp>
        <p:nvSpPr>
          <p:cNvPr name="TextBox 7" id="7"/>
          <p:cNvSpPr txBox="true"/>
          <p:nvPr/>
        </p:nvSpPr>
        <p:spPr>
          <a:xfrm rot="0">
            <a:off x="1870655" y="2330404"/>
            <a:ext cx="13839828" cy="776387"/>
          </a:xfrm>
          <a:prstGeom prst="rect">
            <a:avLst/>
          </a:prstGeom>
        </p:spPr>
        <p:txBody>
          <a:bodyPr anchor="t" rtlCol="false" tIns="0" lIns="0" bIns="0" rIns="0">
            <a:spAutoFit/>
          </a:bodyPr>
          <a:lstStyle/>
          <a:p>
            <a:pPr algn="l">
              <a:lnSpc>
                <a:spcPts val="5968"/>
              </a:lnSpc>
            </a:pPr>
            <a:r>
              <a:rPr lang="en-US" b="true" sz="5630">
                <a:solidFill>
                  <a:srgbClr val="8EBFF5"/>
                </a:solidFill>
                <a:latin typeface="Anantason UltraExpanded Bold"/>
                <a:ea typeface="Anantason UltraExpanded Bold"/>
                <a:cs typeface="Anantason UltraExpanded Bold"/>
                <a:sym typeface="Anantason UltraExpanded Bold"/>
              </a:rPr>
              <a:t>PROBLEM STATEMENT</a:t>
            </a:r>
          </a:p>
        </p:txBody>
      </p:sp>
      <p:sp>
        <p:nvSpPr>
          <p:cNvPr name="TextBox 8" id="8"/>
          <p:cNvSpPr txBox="true"/>
          <p:nvPr/>
        </p:nvSpPr>
        <p:spPr>
          <a:xfrm rot="0">
            <a:off x="1870655" y="4762881"/>
            <a:ext cx="5193602" cy="380619"/>
          </a:xfrm>
          <a:prstGeom prst="rect">
            <a:avLst/>
          </a:prstGeom>
        </p:spPr>
        <p:txBody>
          <a:bodyPr anchor="t" rtlCol="false" tIns="0" lIns="0" bIns="0" rIns="0">
            <a:spAutoFit/>
          </a:bodyPr>
          <a:lstStyle/>
          <a:p>
            <a:pPr algn="l">
              <a:lnSpc>
                <a:spcPts val="2846"/>
              </a:lnSpc>
            </a:pPr>
            <a:r>
              <a:rPr lang="en-US" b="true" sz="2685">
                <a:solidFill>
                  <a:srgbClr val="8EBFF5"/>
                </a:solidFill>
                <a:latin typeface="Anantason UltraExpanded Bold"/>
                <a:ea typeface="Anantason UltraExpanded Bold"/>
                <a:cs typeface="Anantason UltraExpanded Bold"/>
                <a:sym typeface="Anantason UltraExpanded Bold"/>
              </a:rPr>
              <a:t>PROBLEM DESCRIPTION </a:t>
            </a:r>
          </a:p>
        </p:txBody>
      </p:sp>
      <p:sp>
        <p:nvSpPr>
          <p:cNvPr name="TextBox 9" id="9"/>
          <p:cNvSpPr txBox="true"/>
          <p:nvPr/>
        </p:nvSpPr>
        <p:spPr>
          <a:xfrm rot="0">
            <a:off x="1740444" y="5621825"/>
            <a:ext cx="10629487" cy="1816221"/>
          </a:xfrm>
          <a:prstGeom prst="rect">
            <a:avLst/>
          </a:prstGeom>
        </p:spPr>
        <p:txBody>
          <a:bodyPr anchor="t" rtlCol="false" tIns="0" lIns="0" bIns="0" rIns="0">
            <a:spAutoFit/>
          </a:bodyPr>
          <a:lstStyle/>
          <a:p>
            <a:pPr algn="just">
              <a:lnSpc>
                <a:spcPts val="2896"/>
              </a:lnSpc>
            </a:pPr>
            <a:r>
              <a:rPr lang="en-US" sz="2519">
                <a:solidFill>
                  <a:srgbClr val="FFFFFF"/>
                </a:solidFill>
                <a:latin typeface="Anantason UltraExpanded"/>
                <a:ea typeface="Anantason UltraExpanded"/>
                <a:cs typeface="Anantason UltraExpanded"/>
                <a:sym typeface="Anantason UltraExpanded"/>
              </a:rPr>
              <a:t>This project aims to develop an AI-powered system that can detect both exact and near-duplicate files using:</a:t>
            </a:r>
          </a:p>
          <a:p>
            <a:pPr algn="just" marL="543859" indent="-271930" lvl="1">
              <a:lnSpc>
                <a:spcPts val="2896"/>
              </a:lnSpc>
              <a:buFont typeface="Arial"/>
              <a:buChar char="•"/>
            </a:pPr>
            <a:r>
              <a:rPr lang="en-US" sz="2519">
                <a:solidFill>
                  <a:srgbClr val="FFFFFF"/>
                </a:solidFill>
                <a:latin typeface="Anantason UltraExpanded"/>
                <a:ea typeface="Anantason UltraExpanded"/>
                <a:cs typeface="Anantason UltraExpanded"/>
                <a:sym typeface="Anantason UltraExpanded"/>
              </a:rPr>
              <a:t>Hashing for exact duplicates</a:t>
            </a:r>
          </a:p>
          <a:p>
            <a:pPr algn="just">
              <a:lnSpc>
                <a:spcPts val="2896"/>
              </a:lnSpc>
            </a:pPr>
          </a:p>
          <a:p>
            <a:pPr algn="just" marL="543859" indent="-271930" lvl="1">
              <a:lnSpc>
                <a:spcPts val="2896"/>
              </a:lnSpc>
              <a:buFont typeface="Arial"/>
              <a:buChar char="•"/>
            </a:pPr>
            <a:r>
              <a:rPr lang="en-US" sz="2519">
                <a:solidFill>
                  <a:srgbClr val="FFFFFF"/>
                </a:solidFill>
                <a:latin typeface="Anantason UltraExpanded"/>
                <a:ea typeface="Anantason UltraExpanded"/>
                <a:cs typeface="Anantason UltraExpanded"/>
                <a:sym typeface="Anantason UltraExpanded"/>
              </a:rPr>
              <a:t>Machine learning and deep learning for near-duplicates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TextBox 4" id="4"/>
          <p:cNvSpPr txBox="true"/>
          <p:nvPr/>
        </p:nvSpPr>
        <p:spPr>
          <a:xfrm rot="0">
            <a:off x="1499917" y="4086578"/>
            <a:ext cx="9789069" cy="993556"/>
          </a:xfrm>
          <a:prstGeom prst="rect">
            <a:avLst/>
          </a:prstGeom>
        </p:spPr>
        <p:txBody>
          <a:bodyPr anchor="t" rtlCol="false" tIns="0" lIns="0" bIns="0" rIns="0">
            <a:spAutoFit/>
          </a:bodyPr>
          <a:lstStyle/>
          <a:p>
            <a:pPr algn="l">
              <a:lnSpc>
                <a:spcPts val="7558"/>
              </a:lnSpc>
            </a:pPr>
            <a:r>
              <a:rPr lang="en-US" b="true" sz="7130">
                <a:solidFill>
                  <a:srgbClr val="8EBFF5"/>
                </a:solidFill>
                <a:latin typeface="Anantason UltraExpanded Bold"/>
                <a:ea typeface="Anantason UltraExpanded Bold"/>
                <a:cs typeface="Anantason UltraExpanded Bold"/>
                <a:sym typeface="Anantason UltraExpanded Bold"/>
              </a:rPr>
              <a:t>WHAT WE LEARN </a:t>
            </a:r>
          </a:p>
        </p:txBody>
      </p:sp>
      <p:sp>
        <p:nvSpPr>
          <p:cNvPr name="Freeform 5" id="5"/>
          <p:cNvSpPr/>
          <p:nvPr/>
        </p:nvSpPr>
        <p:spPr>
          <a:xfrm flipH="false" flipV="false" rot="0">
            <a:off x="12537177" y="6980561"/>
            <a:ext cx="4193763" cy="4193763"/>
          </a:xfrm>
          <a:custGeom>
            <a:avLst/>
            <a:gdLst/>
            <a:ahLst/>
            <a:cxnLst/>
            <a:rect r="r" b="b" t="t" l="l"/>
            <a:pathLst>
              <a:path h="4193763" w="4193763">
                <a:moveTo>
                  <a:pt x="0" y="0"/>
                </a:moveTo>
                <a:lnTo>
                  <a:pt x="4193763" y="0"/>
                </a:lnTo>
                <a:lnTo>
                  <a:pt x="4193763" y="4193763"/>
                </a:lnTo>
                <a:lnTo>
                  <a:pt x="0" y="419376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8010204" y="1733262"/>
            <a:ext cx="2267591" cy="2267591"/>
          </a:xfrm>
          <a:custGeom>
            <a:avLst/>
            <a:gdLst/>
            <a:ahLst/>
            <a:cxnLst/>
            <a:rect r="r" b="b" t="t" l="l"/>
            <a:pathLst>
              <a:path h="2267591" w="2267591">
                <a:moveTo>
                  <a:pt x="0" y="0"/>
                </a:moveTo>
                <a:lnTo>
                  <a:pt x="2267592" y="0"/>
                </a:lnTo>
                <a:lnTo>
                  <a:pt x="2267592" y="2267591"/>
                </a:lnTo>
                <a:lnTo>
                  <a:pt x="0" y="226759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0277796" y="2084901"/>
            <a:ext cx="9670423" cy="3831905"/>
          </a:xfrm>
          <a:custGeom>
            <a:avLst/>
            <a:gdLst/>
            <a:ahLst/>
            <a:cxnLst/>
            <a:rect r="r" b="b" t="t" l="l"/>
            <a:pathLst>
              <a:path h="3831905" w="9670423">
                <a:moveTo>
                  <a:pt x="0" y="0"/>
                </a:moveTo>
                <a:lnTo>
                  <a:pt x="9670422" y="0"/>
                </a:lnTo>
                <a:lnTo>
                  <a:pt x="9670422" y="3831905"/>
                </a:lnTo>
                <a:lnTo>
                  <a:pt x="0" y="3831905"/>
                </a:lnTo>
                <a:lnTo>
                  <a:pt x="0" y="0"/>
                </a:lnTo>
                <a:close/>
              </a:path>
            </a:pathLst>
          </a:custGeom>
          <a:blipFill>
            <a:blip r:embed="rId6"/>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Freeform 4" id="4"/>
          <p:cNvSpPr/>
          <p:nvPr/>
        </p:nvSpPr>
        <p:spPr>
          <a:xfrm flipH="true" flipV="false" rot="0">
            <a:off x="11828175" y="1917974"/>
            <a:ext cx="7409659" cy="9049965"/>
          </a:xfrm>
          <a:custGeom>
            <a:avLst/>
            <a:gdLst/>
            <a:ahLst/>
            <a:cxnLst/>
            <a:rect r="r" b="b" t="t" l="l"/>
            <a:pathLst>
              <a:path h="9049965" w="7409659">
                <a:moveTo>
                  <a:pt x="7409659" y="0"/>
                </a:moveTo>
                <a:lnTo>
                  <a:pt x="0" y="0"/>
                </a:lnTo>
                <a:lnTo>
                  <a:pt x="0" y="9049965"/>
                </a:lnTo>
                <a:lnTo>
                  <a:pt x="7409659" y="9049965"/>
                </a:lnTo>
                <a:lnTo>
                  <a:pt x="7409659" y="0"/>
                </a:lnTo>
                <a:close/>
              </a:path>
            </a:pathLst>
          </a:custGeom>
          <a:blipFill>
            <a:blip r:embed="rId4"/>
            <a:stretch>
              <a:fillRect l="0" t="0" r="0" b="0"/>
            </a:stretch>
          </a:blipFill>
        </p:spPr>
      </p:sp>
      <p:sp>
        <p:nvSpPr>
          <p:cNvPr name="Freeform 5" id="5"/>
          <p:cNvSpPr/>
          <p:nvPr/>
        </p:nvSpPr>
        <p:spPr>
          <a:xfrm flipH="false" flipV="false" rot="0">
            <a:off x="10105643" y="-693832"/>
            <a:ext cx="3445064" cy="3445064"/>
          </a:xfrm>
          <a:custGeom>
            <a:avLst/>
            <a:gdLst/>
            <a:ahLst/>
            <a:cxnLst/>
            <a:rect r="r" b="b" t="t" l="l"/>
            <a:pathLst>
              <a:path h="3445064" w="3445064">
                <a:moveTo>
                  <a:pt x="0" y="0"/>
                </a:moveTo>
                <a:lnTo>
                  <a:pt x="3445064" y="0"/>
                </a:lnTo>
                <a:lnTo>
                  <a:pt x="3445064" y="3445064"/>
                </a:lnTo>
                <a:lnTo>
                  <a:pt x="0" y="344506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552091" y="3198374"/>
            <a:ext cx="11032442" cy="819277"/>
          </a:xfrm>
          <a:prstGeom prst="rect">
            <a:avLst/>
          </a:prstGeom>
        </p:spPr>
        <p:txBody>
          <a:bodyPr anchor="t" rtlCol="false" tIns="0" lIns="0" bIns="0" rIns="0">
            <a:spAutoFit/>
          </a:bodyPr>
          <a:lstStyle/>
          <a:p>
            <a:pPr algn="l">
              <a:lnSpc>
                <a:spcPts val="6254"/>
              </a:lnSpc>
            </a:pPr>
            <a:r>
              <a:rPr lang="en-US" b="true" sz="5900">
                <a:solidFill>
                  <a:srgbClr val="8EBFF5"/>
                </a:solidFill>
                <a:latin typeface="Anantason UltraExpanded Bold"/>
                <a:ea typeface="Anantason UltraExpanded Bold"/>
                <a:cs typeface="Anantason UltraExpanded Bold"/>
                <a:sym typeface="Anantason UltraExpanded Bold"/>
              </a:rPr>
              <a:t>DATA PREPROCESSING  </a:t>
            </a:r>
          </a:p>
        </p:txBody>
      </p:sp>
      <p:sp>
        <p:nvSpPr>
          <p:cNvPr name="TextBox 7" id="7"/>
          <p:cNvSpPr txBox="true"/>
          <p:nvPr/>
        </p:nvSpPr>
        <p:spPr>
          <a:xfrm rot="0">
            <a:off x="1699380" y="4252364"/>
            <a:ext cx="10599105" cy="1816221"/>
          </a:xfrm>
          <a:prstGeom prst="rect">
            <a:avLst/>
          </a:prstGeom>
        </p:spPr>
        <p:txBody>
          <a:bodyPr anchor="t" rtlCol="false" tIns="0" lIns="0" bIns="0" rIns="0">
            <a:spAutoFit/>
          </a:bodyPr>
          <a:lstStyle/>
          <a:p>
            <a:pPr algn="just">
              <a:lnSpc>
                <a:spcPts val="2896"/>
              </a:lnSpc>
            </a:pPr>
            <a:r>
              <a:rPr lang="en-US" sz="2519">
                <a:solidFill>
                  <a:srgbClr val="FFFFFF"/>
                </a:solidFill>
                <a:latin typeface="Anantason UltraExpanded"/>
                <a:ea typeface="Anantason UltraExpanded"/>
                <a:cs typeface="Anantason UltraExpanded"/>
                <a:sym typeface="Anantason UltraExpanded"/>
              </a:rPr>
              <a:t>Data preprocessing involves cleaning data to improve quality. This includes removing duplicates, handling missing values, and managing noise or outliers. Cleaning ensures data is accurate, consistent, and suitable for analysis or modeling.</a:t>
            </a:r>
          </a:p>
          <a:p>
            <a:pPr algn="just">
              <a:lnSpc>
                <a:spcPts val="2896"/>
              </a:lnSpc>
            </a:pPr>
          </a:p>
        </p:txBody>
      </p:sp>
      <p:sp>
        <p:nvSpPr>
          <p:cNvPr name="Freeform 8" id="8"/>
          <p:cNvSpPr/>
          <p:nvPr/>
        </p:nvSpPr>
        <p:spPr>
          <a:xfrm flipH="false" flipV="false" rot="0">
            <a:off x="7068312" y="713773"/>
            <a:ext cx="2408401" cy="2408401"/>
          </a:xfrm>
          <a:custGeom>
            <a:avLst/>
            <a:gdLst/>
            <a:ahLst/>
            <a:cxnLst/>
            <a:rect r="r" b="b" t="t" l="l"/>
            <a:pathLst>
              <a:path h="2408401" w="2408401">
                <a:moveTo>
                  <a:pt x="0" y="0"/>
                </a:moveTo>
                <a:lnTo>
                  <a:pt x="2408401" y="0"/>
                </a:lnTo>
                <a:lnTo>
                  <a:pt x="2408401" y="2408401"/>
                </a:lnTo>
                <a:lnTo>
                  <a:pt x="0" y="240840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TextBox 4" id="4"/>
          <p:cNvSpPr txBox="true"/>
          <p:nvPr/>
        </p:nvSpPr>
        <p:spPr>
          <a:xfrm rot="0">
            <a:off x="1836982" y="3235733"/>
            <a:ext cx="9946131" cy="2599817"/>
          </a:xfrm>
          <a:prstGeom prst="rect">
            <a:avLst/>
          </a:prstGeom>
        </p:spPr>
        <p:txBody>
          <a:bodyPr anchor="t" rtlCol="false" tIns="0" lIns="0" bIns="0" rIns="0">
            <a:spAutoFit/>
          </a:bodyPr>
          <a:lstStyle/>
          <a:p>
            <a:pPr algn="l">
              <a:lnSpc>
                <a:spcPts val="6784"/>
              </a:lnSpc>
            </a:pPr>
            <a:r>
              <a:rPr lang="en-US" sz="6400" b="true">
                <a:solidFill>
                  <a:srgbClr val="8EBFF5"/>
                </a:solidFill>
                <a:latin typeface="Anantason UltraExpanded Bold"/>
                <a:ea typeface="Anantason UltraExpanded Bold"/>
                <a:cs typeface="Anantason UltraExpanded Bold"/>
                <a:sym typeface="Anantason UltraExpanded Bold"/>
              </a:rPr>
              <a:t>NEW VARIABLES AND KPIS</a:t>
            </a:r>
          </a:p>
          <a:p>
            <a:pPr algn="l">
              <a:lnSpc>
                <a:spcPts val="6784"/>
              </a:lnSpc>
            </a:pPr>
          </a:p>
        </p:txBody>
      </p:sp>
      <p:sp>
        <p:nvSpPr>
          <p:cNvPr name="Freeform 5" id="5"/>
          <p:cNvSpPr/>
          <p:nvPr/>
        </p:nvSpPr>
        <p:spPr>
          <a:xfrm flipH="false" flipV="false" rot="0">
            <a:off x="7221860" y="-694272"/>
            <a:ext cx="3844280" cy="3844280"/>
          </a:xfrm>
          <a:custGeom>
            <a:avLst/>
            <a:gdLst/>
            <a:ahLst/>
            <a:cxnLst/>
            <a:rect r="r" b="b" t="t" l="l"/>
            <a:pathLst>
              <a:path h="3844280" w="3844280">
                <a:moveTo>
                  <a:pt x="0" y="0"/>
                </a:moveTo>
                <a:lnTo>
                  <a:pt x="3844280" y="0"/>
                </a:lnTo>
                <a:lnTo>
                  <a:pt x="3844280" y="3844280"/>
                </a:lnTo>
                <a:lnTo>
                  <a:pt x="0" y="38442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744000" y="7800494"/>
            <a:ext cx="2189107" cy="2189107"/>
          </a:xfrm>
          <a:custGeom>
            <a:avLst/>
            <a:gdLst/>
            <a:ahLst/>
            <a:cxnLst/>
            <a:rect r="r" b="b" t="t" l="l"/>
            <a:pathLst>
              <a:path h="2189107" w="2189107">
                <a:moveTo>
                  <a:pt x="0" y="0"/>
                </a:moveTo>
                <a:lnTo>
                  <a:pt x="2189107" y="0"/>
                </a:lnTo>
                <a:lnTo>
                  <a:pt x="2189107" y="2189107"/>
                </a:lnTo>
                <a:lnTo>
                  <a:pt x="0" y="21891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1066140" y="1111404"/>
            <a:ext cx="5258736" cy="9937769"/>
          </a:xfrm>
          <a:custGeom>
            <a:avLst/>
            <a:gdLst/>
            <a:ahLst/>
            <a:cxnLst/>
            <a:rect r="r" b="b" t="t" l="l"/>
            <a:pathLst>
              <a:path h="9937769" w="5258736">
                <a:moveTo>
                  <a:pt x="0" y="0"/>
                </a:moveTo>
                <a:lnTo>
                  <a:pt x="5258736" y="0"/>
                </a:lnTo>
                <a:lnTo>
                  <a:pt x="5258736" y="9937769"/>
                </a:lnTo>
                <a:lnTo>
                  <a:pt x="0" y="9937769"/>
                </a:lnTo>
                <a:lnTo>
                  <a:pt x="0" y="0"/>
                </a:lnTo>
                <a:close/>
              </a:path>
            </a:pathLst>
          </a:custGeom>
          <a:blipFill>
            <a:blip r:embed="rId6"/>
            <a:stretch>
              <a:fillRect l="0" t="0" r="0" b="0"/>
            </a:stretch>
          </a:blipFill>
        </p:spPr>
      </p:sp>
      <p:sp>
        <p:nvSpPr>
          <p:cNvPr name="TextBox 8" id="8"/>
          <p:cNvSpPr txBox="true"/>
          <p:nvPr/>
        </p:nvSpPr>
        <p:spPr>
          <a:xfrm rot="0">
            <a:off x="1836982" y="5153025"/>
            <a:ext cx="7861759" cy="2178171"/>
          </a:xfrm>
          <a:prstGeom prst="rect">
            <a:avLst/>
          </a:prstGeom>
        </p:spPr>
        <p:txBody>
          <a:bodyPr anchor="t" rtlCol="false" tIns="0" lIns="0" bIns="0" rIns="0">
            <a:spAutoFit/>
          </a:bodyPr>
          <a:lstStyle/>
          <a:p>
            <a:pPr algn="just">
              <a:lnSpc>
                <a:spcPts val="2896"/>
              </a:lnSpc>
            </a:pPr>
            <a:r>
              <a:rPr lang="en-US" sz="2519">
                <a:solidFill>
                  <a:srgbClr val="FFFFFF"/>
                </a:solidFill>
                <a:latin typeface="Anantason UltraExpanded"/>
                <a:ea typeface="Anantason UltraExpanded"/>
                <a:cs typeface="Anantason UltraExpanded"/>
                <a:sym typeface="Anantason UltraExpanded"/>
              </a:rPr>
              <a:t>Feature engineering transforms and creates variables from raw data to enhance model performance and produce relevant KPIs for analysis. It follows data cleaning and prepares data for machine learning or business evaluation.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TextBox 4" id="4"/>
          <p:cNvSpPr txBox="true"/>
          <p:nvPr/>
        </p:nvSpPr>
        <p:spPr>
          <a:xfrm rot="0">
            <a:off x="1028700" y="1696728"/>
            <a:ext cx="15589992" cy="1529194"/>
          </a:xfrm>
          <a:prstGeom prst="rect">
            <a:avLst/>
          </a:prstGeom>
        </p:spPr>
        <p:txBody>
          <a:bodyPr anchor="t" rtlCol="false" tIns="0" lIns="0" bIns="0" rIns="0">
            <a:spAutoFit/>
          </a:bodyPr>
          <a:lstStyle/>
          <a:p>
            <a:pPr algn="ctr">
              <a:lnSpc>
                <a:spcPts val="5988"/>
              </a:lnSpc>
            </a:pPr>
            <a:r>
              <a:rPr lang="en-US" b="true" sz="5649">
                <a:solidFill>
                  <a:srgbClr val="8EBFF5"/>
                </a:solidFill>
                <a:latin typeface="Anantason UltraExpanded Bold"/>
                <a:ea typeface="Anantason UltraExpanded Bold"/>
                <a:cs typeface="Anantason UltraExpanded Bold"/>
                <a:sym typeface="Anantason UltraExpanded Bold"/>
              </a:rPr>
              <a:t>10 MINIMUM CLASSIFICATION MODELS</a:t>
            </a:r>
          </a:p>
        </p:txBody>
      </p:sp>
      <p:sp>
        <p:nvSpPr>
          <p:cNvPr name="TextBox 5" id="5"/>
          <p:cNvSpPr txBox="true"/>
          <p:nvPr/>
        </p:nvSpPr>
        <p:spPr>
          <a:xfrm rot="0">
            <a:off x="1375917" y="3378428"/>
            <a:ext cx="15536166" cy="5292232"/>
          </a:xfrm>
          <a:prstGeom prst="rect">
            <a:avLst/>
          </a:prstGeom>
        </p:spPr>
        <p:txBody>
          <a:bodyPr anchor="t" rtlCol="false" tIns="0" lIns="0" bIns="0" rIns="0">
            <a:spAutoFit/>
          </a:bodyPr>
          <a:lstStyle/>
          <a:p>
            <a:pPr algn="just" marL="522982" indent="-261491" lvl="1">
              <a:lnSpc>
                <a:spcPts val="2785"/>
              </a:lnSpc>
              <a:buAutoNum type="arabicPeriod" startAt="1"/>
            </a:pPr>
            <a:r>
              <a:rPr lang="en-US" sz="2422">
                <a:solidFill>
                  <a:srgbClr val="FFFFFF"/>
                </a:solidFill>
                <a:latin typeface="Anantason UltraExpanded"/>
                <a:ea typeface="Anantason UltraExpanded"/>
                <a:cs typeface="Anantason UltraExpanded"/>
                <a:sym typeface="Anantason UltraExpanded"/>
              </a:rPr>
              <a:t>Logistic Regression – Predicts probability of categorical outcomes, mainly binary.</a:t>
            </a:r>
          </a:p>
          <a:p>
            <a:pPr algn="just" marL="522982" indent="-261491" lvl="1">
              <a:lnSpc>
                <a:spcPts val="2785"/>
              </a:lnSpc>
              <a:buAutoNum type="arabicPeriod" startAt="1"/>
            </a:pPr>
            <a:r>
              <a:rPr lang="en-US" sz="2422">
                <a:solidFill>
                  <a:srgbClr val="FFFFFF"/>
                </a:solidFill>
                <a:latin typeface="Anantason UltraExpanded"/>
                <a:ea typeface="Anantason UltraExpanded"/>
                <a:cs typeface="Anantason UltraExpanded"/>
                <a:sym typeface="Anantason UltraExpanded"/>
              </a:rPr>
              <a:t>Decision Tree – Classifies data by splitting it on feature values in a tree structure.</a:t>
            </a:r>
          </a:p>
          <a:p>
            <a:pPr algn="just" marL="522982" indent="-261491" lvl="1">
              <a:lnSpc>
                <a:spcPts val="2785"/>
              </a:lnSpc>
              <a:buAutoNum type="arabicPeriod" startAt="1"/>
            </a:pPr>
            <a:r>
              <a:rPr lang="en-US" sz="2422">
                <a:solidFill>
                  <a:srgbClr val="FFFFFF"/>
                </a:solidFill>
                <a:latin typeface="Anantason UltraExpanded"/>
                <a:ea typeface="Anantason UltraExpanded"/>
                <a:cs typeface="Anantason UltraExpanded"/>
                <a:sym typeface="Anantason UltraExpanded"/>
              </a:rPr>
              <a:t>Random Forest – Ensemble of decision trees to improve accuracy and reduce overfitting.</a:t>
            </a:r>
          </a:p>
          <a:p>
            <a:pPr algn="just" marL="522982" indent="-261491" lvl="1">
              <a:lnSpc>
                <a:spcPts val="2785"/>
              </a:lnSpc>
              <a:buAutoNum type="arabicPeriod" startAt="1"/>
            </a:pPr>
            <a:r>
              <a:rPr lang="en-US" sz="2422">
                <a:solidFill>
                  <a:srgbClr val="FFFFFF"/>
                </a:solidFill>
                <a:latin typeface="Anantason UltraExpanded"/>
                <a:ea typeface="Anantason UltraExpanded"/>
                <a:cs typeface="Anantason UltraExpanded"/>
                <a:sym typeface="Anantason UltraExpanded"/>
              </a:rPr>
              <a:t>Support Vector Machine (SVM) – Finds the best boundary that separates classes in high-dimensional space.</a:t>
            </a:r>
          </a:p>
          <a:p>
            <a:pPr algn="just" marL="522982" indent="-261491" lvl="1">
              <a:lnSpc>
                <a:spcPts val="2785"/>
              </a:lnSpc>
              <a:buAutoNum type="arabicPeriod" startAt="1"/>
            </a:pPr>
            <a:r>
              <a:rPr lang="en-US" sz="2422">
                <a:solidFill>
                  <a:srgbClr val="FFFFFF"/>
                </a:solidFill>
                <a:latin typeface="Anantason UltraExpanded"/>
                <a:ea typeface="Anantason UltraExpanded"/>
                <a:cs typeface="Anantason UltraExpanded"/>
                <a:sym typeface="Anantason UltraExpanded"/>
              </a:rPr>
              <a:t>Naive Bayes – Probabilistic classifier based on Bayes’ theorem assuming feature independence.</a:t>
            </a:r>
          </a:p>
          <a:p>
            <a:pPr algn="just" marL="522982" indent="-261491" lvl="1">
              <a:lnSpc>
                <a:spcPts val="2785"/>
              </a:lnSpc>
              <a:buAutoNum type="arabicPeriod" startAt="1"/>
            </a:pPr>
            <a:r>
              <a:rPr lang="en-US" sz="2422">
                <a:solidFill>
                  <a:srgbClr val="FFFFFF"/>
                </a:solidFill>
                <a:latin typeface="Anantason UltraExpanded"/>
                <a:ea typeface="Anantason UltraExpanded"/>
                <a:cs typeface="Anantason UltraExpanded"/>
                <a:sym typeface="Anantason UltraExpanded"/>
              </a:rPr>
              <a:t>K-Nearest Neighbors (KNN) – Classifies based on majority class among closest neighbors.</a:t>
            </a:r>
          </a:p>
          <a:p>
            <a:pPr algn="just" marL="522982" indent="-261491" lvl="1">
              <a:lnSpc>
                <a:spcPts val="2785"/>
              </a:lnSpc>
              <a:buAutoNum type="arabicPeriod" startAt="1"/>
            </a:pPr>
            <a:r>
              <a:rPr lang="en-US" sz="2422">
                <a:solidFill>
                  <a:srgbClr val="FFFFFF"/>
                </a:solidFill>
                <a:latin typeface="Anantason UltraExpanded"/>
                <a:ea typeface="Anantason UltraExpanded"/>
                <a:cs typeface="Anantason UltraExpanded"/>
                <a:sym typeface="Anantason UltraExpanded"/>
              </a:rPr>
              <a:t>Gradient Boosting Machines (GBM) – Ensemble method building models sequentially to reduce errors.</a:t>
            </a:r>
          </a:p>
          <a:p>
            <a:pPr algn="just" marL="522982" indent="-261491" lvl="1">
              <a:lnSpc>
                <a:spcPts val="2785"/>
              </a:lnSpc>
              <a:buAutoNum type="arabicPeriod" startAt="1"/>
            </a:pPr>
            <a:r>
              <a:rPr lang="en-US" sz="2422">
                <a:solidFill>
                  <a:srgbClr val="FFFFFF"/>
                </a:solidFill>
                <a:latin typeface="Anantason UltraExpanded"/>
                <a:ea typeface="Anantason UltraExpanded"/>
                <a:cs typeface="Anantason UltraExpanded"/>
                <a:sym typeface="Anantason UltraExpanded"/>
              </a:rPr>
              <a:t>Perceptron – Simple linear binary classifier, foundational neural network unit.</a:t>
            </a:r>
          </a:p>
          <a:p>
            <a:pPr algn="just" marL="522982" indent="-261491" lvl="1">
              <a:lnSpc>
                <a:spcPts val="2785"/>
              </a:lnSpc>
              <a:buAutoNum type="arabicPeriod" startAt="1"/>
            </a:pPr>
            <a:r>
              <a:rPr lang="en-US" sz="2422">
                <a:solidFill>
                  <a:srgbClr val="FFFFFF"/>
                </a:solidFill>
                <a:latin typeface="Anantason UltraExpanded"/>
                <a:ea typeface="Anantason UltraExpanded"/>
                <a:cs typeface="Anantason UltraExpanded"/>
                <a:sym typeface="Anantason UltraExpanded"/>
              </a:rPr>
              <a:t>AdaBoost – Boosting algorithm that adjusts weights on misclassified samples iteratively.</a:t>
            </a:r>
          </a:p>
          <a:p>
            <a:pPr algn="just" marL="522982" indent="-261491" lvl="1">
              <a:lnSpc>
                <a:spcPts val="2785"/>
              </a:lnSpc>
              <a:buAutoNum type="arabicPeriod" startAt="1"/>
            </a:pPr>
            <a:r>
              <a:rPr lang="en-US" sz="2422">
                <a:solidFill>
                  <a:srgbClr val="FFFFFF"/>
                </a:solidFill>
                <a:latin typeface="Anantason UltraExpanded"/>
                <a:ea typeface="Anantason UltraExpanded"/>
                <a:cs typeface="Anantason UltraExpanded"/>
                <a:sym typeface="Anantason UltraExpanded"/>
              </a:rPr>
              <a:t>Quadratic Discriminant Analysis (QDA) – Classifies by modeling class-specific normal distributions with different covariance matrices.</a:t>
            </a:r>
          </a:p>
          <a:p>
            <a:pPr algn="just">
              <a:lnSpc>
                <a:spcPts val="2785"/>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Freeform 4" id="4"/>
          <p:cNvSpPr/>
          <p:nvPr/>
        </p:nvSpPr>
        <p:spPr>
          <a:xfrm flipH="false" flipV="false" rot="0">
            <a:off x="9631113" y="3547766"/>
            <a:ext cx="9670423" cy="3831905"/>
          </a:xfrm>
          <a:custGeom>
            <a:avLst/>
            <a:gdLst/>
            <a:ahLst/>
            <a:cxnLst/>
            <a:rect r="r" b="b" t="t" l="l"/>
            <a:pathLst>
              <a:path h="3831905" w="9670423">
                <a:moveTo>
                  <a:pt x="0" y="0"/>
                </a:moveTo>
                <a:lnTo>
                  <a:pt x="9670423" y="0"/>
                </a:lnTo>
                <a:lnTo>
                  <a:pt x="9670423" y="3831905"/>
                </a:lnTo>
                <a:lnTo>
                  <a:pt x="0" y="3831905"/>
                </a:lnTo>
                <a:lnTo>
                  <a:pt x="0" y="0"/>
                </a:lnTo>
                <a:close/>
              </a:path>
            </a:pathLst>
          </a:custGeom>
          <a:blipFill>
            <a:blip r:embed="rId4"/>
            <a:stretch>
              <a:fillRect l="0" t="0" r="0" b="0"/>
            </a:stretch>
          </a:blipFill>
        </p:spPr>
      </p:sp>
      <p:sp>
        <p:nvSpPr>
          <p:cNvPr name="Freeform 5" id="5"/>
          <p:cNvSpPr/>
          <p:nvPr/>
        </p:nvSpPr>
        <p:spPr>
          <a:xfrm flipH="false" flipV="false" rot="0">
            <a:off x="11446331" y="-327487"/>
            <a:ext cx="3554876" cy="3554876"/>
          </a:xfrm>
          <a:custGeom>
            <a:avLst/>
            <a:gdLst/>
            <a:ahLst/>
            <a:cxnLst/>
            <a:rect r="r" b="b" t="t" l="l"/>
            <a:pathLst>
              <a:path h="3554876" w="3554876">
                <a:moveTo>
                  <a:pt x="0" y="0"/>
                </a:moveTo>
                <a:lnTo>
                  <a:pt x="3554876" y="0"/>
                </a:lnTo>
                <a:lnTo>
                  <a:pt x="3554876" y="3554876"/>
                </a:lnTo>
                <a:lnTo>
                  <a:pt x="0" y="355487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978596" y="1839469"/>
            <a:ext cx="8121669" cy="517514"/>
          </a:xfrm>
          <a:prstGeom prst="rect">
            <a:avLst/>
          </a:prstGeom>
        </p:spPr>
        <p:txBody>
          <a:bodyPr anchor="t" rtlCol="false" tIns="0" lIns="0" bIns="0" rIns="0">
            <a:spAutoFit/>
          </a:bodyPr>
          <a:lstStyle/>
          <a:p>
            <a:pPr algn="l">
              <a:lnSpc>
                <a:spcPts val="3931"/>
              </a:lnSpc>
            </a:pPr>
            <a:r>
              <a:rPr lang="en-US" b="true" sz="3709">
                <a:solidFill>
                  <a:srgbClr val="8EBFF5"/>
                </a:solidFill>
                <a:latin typeface="Anantason UltraExpanded Bold"/>
                <a:ea typeface="Anantason UltraExpanded Bold"/>
                <a:cs typeface="Anantason UltraExpanded Bold"/>
                <a:sym typeface="Anantason UltraExpanded Bold"/>
              </a:rPr>
              <a:t>8 EVALUATION MATRICES</a:t>
            </a:r>
          </a:p>
        </p:txBody>
      </p:sp>
      <p:sp>
        <p:nvSpPr>
          <p:cNvPr name="TextBox 7" id="7"/>
          <p:cNvSpPr txBox="true"/>
          <p:nvPr/>
        </p:nvSpPr>
        <p:spPr>
          <a:xfrm rot="0">
            <a:off x="1485601" y="2483961"/>
            <a:ext cx="8145512" cy="6575171"/>
          </a:xfrm>
          <a:prstGeom prst="rect">
            <a:avLst/>
          </a:prstGeom>
        </p:spPr>
        <p:txBody>
          <a:bodyPr anchor="t" rtlCol="false" tIns="0" lIns="0" bIns="0" rIns="0">
            <a:spAutoFit/>
          </a:bodyPr>
          <a:lstStyle/>
          <a:p>
            <a:pPr algn="just" marL="423163" indent="-211582" lvl="1">
              <a:lnSpc>
                <a:spcPts val="2253"/>
              </a:lnSpc>
              <a:buAutoNum type="arabicPeriod" startAt="1"/>
            </a:pPr>
            <a:r>
              <a:rPr lang="en-US" sz="1959">
                <a:solidFill>
                  <a:srgbClr val="FFFFFF"/>
                </a:solidFill>
                <a:latin typeface="Anantason UltraExpanded"/>
                <a:ea typeface="Anantason UltraExpanded"/>
                <a:cs typeface="Anantason UltraExpanded"/>
                <a:sym typeface="Anantason UltraExpanded"/>
              </a:rPr>
              <a:t>Accuracy – The proportion of correctly predicted instances over total instances.</a:t>
            </a:r>
          </a:p>
          <a:p>
            <a:pPr algn="just" marL="423163" indent="-211582" lvl="1">
              <a:lnSpc>
                <a:spcPts val="2253"/>
              </a:lnSpc>
              <a:buAutoNum type="arabicPeriod" startAt="1"/>
            </a:pPr>
            <a:r>
              <a:rPr lang="en-US" sz="1959">
                <a:solidFill>
                  <a:srgbClr val="FFFFFF"/>
                </a:solidFill>
                <a:latin typeface="Anantason UltraExpanded"/>
                <a:ea typeface="Anantason UltraExpanded"/>
                <a:cs typeface="Anantason UltraExpanded"/>
                <a:sym typeface="Anantason UltraExpanded"/>
              </a:rPr>
              <a:t>Precision – The proportion of true positive predictions among all positive predictions; measures correctness of positive predictions.</a:t>
            </a:r>
          </a:p>
          <a:p>
            <a:pPr algn="just" marL="423163" indent="-211582" lvl="1">
              <a:lnSpc>
                <a:spcPts val="2253"/>
              </a:lnSpc>
              <a:buAutoNum type="arabicPeriod" startAt="1"/>
            </a:pPr>
            <a:r>
              <a:rPr lang="en-US" sz="1959">
                <a:solidFill>
                  <a:srgbClr val="FFFFFF"/>
                </a:solidFill>
                <a:latin typeface="Anantason UltraExpanded"/>
                <a:ea typeface="Anantason UltraExpanded"/>
                <a:cs typeface="Anantason UltraExpanded"/>
                <a:sym typeface="Anantason UltraExpanded"/>
              </a:rPr>
              <a:t>Recall (Sensitivity) – The proportion of true positives detected out of all actual positives; measures model’s ability to find positive cases.</a:t>
            </a:r>
          </a:p>
          <a:p>
            <a:pPr algn="just" marL="423163" indent="-211582" lvl="1">
              <a:lnSpc>
                <a:spcPts val="2253"/>
              </a:lnSpc>
              <a:buAutoNum type="arabicPeriod" startAt="1"/>
            </a:pPr>
            <a:r>
              <a:rPr lang="en-US" sz="1959">
                <a:solidFill>
                  <a:srgbClr val="FFFFFF"/>
                </a:solidFill>
                <a:latin typeface="Anantason UltraExpanded"/>
                <a:ea typeface="Anantason UltraExpanded"/>
                <a:cs typeface="Anantason UltraExpanded"/>
                <a:sym typeface="Anantason UltraExpanded"/>
              </a:rPr>
              <a:t>F1 Score – The harmonic mean of precision and recall; balances both metrics.</a:t>
            </a:r>
          </a:p>
          <a:p>
            <a:pPr algn="just" marL="423163" indent="-211582" lvl="1">
              <a:lnSpc>
                <a:spcPts val="2253"/>
              </a:lnSpc>
              <a:buAutoNum type="arabicPeriod" startAt="1"/>
            </a:pPr>
            <a:r>
              <a:rPr lang="en-US" sz="1959">
                <a:solidFill>
                  <a:srgbClr val="FFFFFF"/>
                </a:solidFill>
                <a:latin typeface="Anantason UltraExpanded"/>
                <a:ea typeface="Anantason UltraExpanded"/>
                <a:cs typeface="Anantason UltraExpanded"/>
                <a:sym typeface="Anantason UltraExpanded"/>
              </a:rPr>
              <a:t>Confusion Matrix – A table showing counts of True Positives, True Negatives, False Positives, and False Negatives, useful for detailed error analysis.</a:t>
            </a:r>
          </a:p>
          <a:p>
            <a:pPr algn="just" marL="423163" indent="-211582" lvl="1">
              <a:lnSpc>
                <a:spcPts val="2253"/>
              </a:lnSpc>
              <a:buAutoNum type="arabicPeriod" startAt="1"/>
            </a:pPr>
            <a:r>
              <a:rPr lang="en-US" sz="1959">
                <a:solidFill>
                  <a:srgbClr val="FFFFFF"/>
                </a:solidFill>
                <a:latin typeface="Anantason UltraExpanded"/>
                <a:ea typeface="Anantason UltraExpanded"/>
                <a:cs typeface="Anantason UltraExpanded"/>
                <a:sym typeface="Anantason UltraExpanded"/>
              </a:rPr>
              <a:t>ROC Curve (Receiver Operating Characteristic Curve) – A graph showing the trade-off between true positive rate and false positive rate at different thresholds.</a:t>
            </a:r>
          </a:p>
          <a:p>
            <a:pPr algn="just" marL="423163" indent="-211582" lvl="1">
              <a:lnSpc>
                <a:spcPts val="2253"/>
              </a:lnSpc>
              <a:buAutoNum type="arabicPeriod" startAt="1"/>
            </a:pPr>
            <a:r>
              <a:rPr lang="en-US" sz="1959">
                <a:solidFill>
                  <a:srgbClr val="FFFFFF"/>
                </a:solidFill>
                <a:latin typeface="Anantason UltraExpanded"/>
                <a:ea typeface="Anantason UltraExpanded"/>
                <a:cs typeface="Anantason UltraExpanded"/>
                <a:sym typeface="Anantason UltraExpanded"/>
              </a:rPr>
              <a:t>AUC (Area Under ROC Curve) – A summary metric of ROC curve; higher values indicate better model discrimination.</a:t>
            </a:r>
          </a:p>
          <a:p>
            <a:pPr algn="just" marL="423163" indent="-211582" lvl="1">
              <a:lnSpc>
                <a:spcPts val="2253"/>
              </a:lnSpc>
              <a:buAutoNum type="arabicPeriod" startAt="1"/>
            </a:pPr>
            <a:r>
              <a:rPr lang="en-US" sz="1959">
                <a:solidFill>
                  <a:srgbClr val="FFFFFF"/>
                </a:solidFill>
                <a:latin typeface="Anantason UltraExpanded"/>
                <a:ea typeface="Anantason UltraExpanded"/>
                <a:cs typeface="Anantason UltraExpanded"/>
                <a:sym typeface="Anantason UltraExpanded"/>
              </a:rPr>
              <a:t>Specificity – The proportion of true negatives correctly identified out of all actual negatives; measures ability to detect negative cases</a:t>
            </a:r>
          </a:p>
          <a:p>
            <a:pPr algn="just">
              <a:lnSpc>
                <a:spcPts val="2253"/>
              </a:lnSpc>
            </a:pPr>
          </a:p>
        </p:txBody>
      </p:sp>
      <p:sp>
        <p:nvSpPr>
          <p:cNvPr name="Freeform 8" id="8"/>
          <p:cNvSpPr/>
          <p:nvPr/>
        </p:nvSpPr>
        <p:spPr>
          <a:xfrm flipH="false" flipV="false" rot="0">
            <a:off x="14908211" y="6907211"/>
            <a:ext cx="2351089" cy="2351089"/>
          </a:xfrm>
          <a:custGeom>
            <a:avLst/>
            <a:gdLst/>
            <a:ahLst/>
            <a:cxnLst/>
            <a:rect r="r" b="b" t="t" l="l"/>
            <a:pathLst>
              <a:path h="2351089" w="2351089">
                <a:moveTo>
                  <a:pt x="0" y="0"/>
                </a:moveTo>
                <a:lnTo>
                  <a:pt x="2351089" y="0"/>
                </a:lnTo>
                <a:lnTo>
                  <a:pt x="2351089" y="2351089"/>
                </a:lnTo>
                <a:lnTo>
                  <a:pt x="0" y="235108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9924523" y="8129114"/>
            <a:ext cx="3767785" cy="3767785"/>
          </a:xfrm>
          <a:custGeom>
            <a:avLst/>
            <a:gdLst/>
            <a:ahLst/>
            <a:cxnLst/>
            <a:rect r="r" b="b" t="t" l="l"/>
            <a:pathLst>
              <a:path h="3767785" w="3767785">
                <a:moveTo>
                  <a:pt x="0" y="0"/>
                </a:moveTo>
                <a:lnTo>
                  <a:pt x="3767785" y="0"/>
                </a:lnTo>
                <a:lnTo>
                  <a:pt x="3767785" y="3767784"/>
                </a:lnTo>
                <a:lnTo>
                  <a:pt x="0" y="37677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Freeform 4" id="4"/>
          <p:cNvSpPr/>
          <p:nvPr/>
        </p:nvSpPr>
        <p:spPr>
          <a:xfrm flipH="false" flipV="false" rot="0">
            <a:off x="-7080889" y="2655794"/>
            <a:ext cx="16219178" cy="19600215"/>
          </a:xfrm>
          <a:custGeom>
            <a:avLst/>
            <a:gdLst/>
            <a:ahLst/>
            <a:cxnLst/>
            <a:rect r="r" b="b" t="t" l="l"/>
            <a:pathLst>
              <a:path h="19600215" w="16219178">
                <a:moveTo>
                  <a:pt x="0" y="0"/>
                </a:moveTo>
                <a:lnTo>
                  <a:pt x="16219178" y="0"/>
                </a:lnTo>
                <a:lnTo>
                  <a:pt x="16219178" y="19600215"/>
                </a:lnTo>
                <a:lnTo>
                  <a:pt x="0" y="19600215"/>
                </a:lnTo>
                <a:lnTo>
                  <a:pt x="0" y="0"/>
                </a:lnTo>
                <a:close/>
              </a:path>
            </a:pathLst>
          </a:custGeom>
          <a:blipFill>
            <a:blip r:embed="rId4"/>
            <a:stretch>
              <a:fillRect l="0" t="0" r="0" b="0"/>
            </a:stretch>
          </a:blipFill>
        </p:spPr>
      </p:sp>
      <p:sp>
        <p:nvSpPr>
          <p:cNvPr name="Freeform 5" id="5"/>
          <p:cNvSpPr/>
          <p:nvPr/>
        </p:nvSpPr>
        <p:spPr>
          <a:xfrm flipH="false" flipV="false" rot="0">
            <a:off x="3465106" y="3574918"/>
            <a:ext cx="1576938" cy="1548267"/>
          </a:xfrm>
          <a:custGeom>
            <a:avLst/>
            <a:gdLst/>
            <a:ahLst/>
            <a:cxnLst/>
            <a:rect r="r" b="b" t="t" l="l"/>
            <a:pathLst>
              <a:path h="1548267" w="1576938">
                <a:moveTo>
                  <a:pt x="0" y="0"/>
                </a:moveTo>
                <a:lnTo>
                  <a:pt x="1576938" y="0"/>
                </a:lnTo>
                <a:lnTo>
                  <a:pt x="1576938" y="1548267"/>
                </a:lnTo>
                <a:lnTo>
                  <a:pt x="0" y="154826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2075562" y="2255998"/>
            <a:ext cx="14136877" cy="885317"/>
          </a:xfrm>
          <a:prstGeom prst="rect">
            <a:avLst/>
          </a:prstGeom>
        </p:spPr>
        <p:txBody>
          <a:bodyPr anchor="t" rtlCol="false" tIns="0" lIns="0" bIns="0" rIns="0">
            <a:spAutoFit/>
          </a:bodyPr>
          <a:lstStyle/>
          <a:p>
            <a:pPr algn="ctr">
              <a:lnSpc>
                <a:spcPts val="6784"/>
              </a:lnSpc>
            </a:pPr>
            <a:r>
              <a:rPr lang="en-US" b="true" sz="6400">
                <a:solidFill>
                  <a:srgbClr val="8EBFF5"/>
                </a:solidFill>
                <a:latin typeface="Anantason UltraExpanded Bold"/>
                <a:ea typeface="Anantason UltraExpanded Bold"/>
                <a:cs typeface="Anantason UltraExpanded Bold"/>
                <a:sym typeface="Anantason UltraExpanded Bold"/>
              </a:rPr>
              <a:t>RESULT &amp; ACHIEVEMENTS</a:t>
            </a:r>
          </a:p>
        </p:txBody>
      </p:sp>
      <p:sp>
        <p:nvSpPr>
          <p:cNvPr name="Freeform 7" id="7"/>
          <p:cNvSpPr/>
          <p:nvPr/>
        </p:nvSpPr>
        <p:spPr>
          <a:xfrm flipH="false" flipV="false" rot="0">
            <a:off x="13786500" y="8245504"/>
            <a:ext cx="4851876" cy="4851876"/>
          </a:xfrm>
          <a:custGeom>
            <a:avLst/>
            <a:gdLst/>
            <a:ahLst/>
            <a:cxnLst/>
            <a:rect r="r" b="b" t="t" l="l"/>
            <a:pathLst>
              <a:path h="4851876" w="4851876">
                <a:moveTo>
                  <a:pt x="0" y="0"/>
                </a:moveTo>
                <a:lnTo>
                  <a:pt x="4851876" y="0"/>
                </a:lnTo>
                <a:lnTo>
                  <a:pt x="4851876" y="4851876"/>
                </a:lnTo>
                <a:lnTo>
                  <a:pt x="0" y="485187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5852264" y="658146"/>
            <a:ext cx="1997648" cy="1997648"/>
          </a:xfrm>
          <a:custGeom>
            <a:avLst/>
            <a:gdLst/>
            <a:ahLst/>
            <a:cxnLst/>
            <a:rect r="r" b="b" t="t" l="l"/>
            <a:pathLst>
              <a:path h="1997648" w="1997648">
                <a:moveTo>
                  <a:pt x="0" y="0"/>
                </a:moveTo>
                <a:lnTo>
                  <a:pt x="1997648" y="0"/>
                </a:lnTo>
                <a:lnTo>
                  <a:pt x="1997648" y="1997648"/>
                </a:lnTo>
                <a:lnTo>
                  <a:pt x="0" y="199764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3611034" y="3885495"/>
            <a:ext cx="1285081" cy="831862"/>
          </a:xfrm>
          <a:prstGeom prst="rect">
            <a:avLst/>
          </a:prstGeom>
        </p:spPr>
        <p:txBody>
          <a:bodyPr anchor="t" rtlCol="false" tIns="0" lIns="0" bIns="0" rIns="0">
            <a:spAutoFit/>
          </a:bodyPr>
          <a:lstStyle/>
          <a:p>
            <a:pPr algn="ctr">
              <a:lnSpc>
                <a:spcPts val="6910"/>
              </a:lnSpc>
            </a:pPr>
            <a:r>
              <a:rPr lang="en-US" sz="4936">
                <a:solidFill>
                  <a:srgbClr val="8EBFF5"/>
                </a:solidFill>
                <a:latin typeface="Anantason UltraExpanded"/>
                <a:ea typeface="Anantason UltraExpanded"/>
                <a:cs typeface="Anantason UltraExpanded"/>
                <a:sym typeface="Anantason UltraExpanded"/>
              </a:rPr>
              <a:t>1</a:t>
            </a:r>
          </a:p>
        </p:txBody>
      </p:sp>
      <p:sp>
        <p:nvSpPr>
          <p:cNvPr name="TextBox 10" id="10"/>
          <p:cNvSpPr txBox="true"/>
          <p:nvPr/>
        </p:nvSpPr>
        <p:spPr>
          <a:xfrm rot="0">
            <a:off x="5672345" y="3687590"/>
            <a:ext cx="10540093" cy="2283581"/>
          </a:xfrm>
          <a:prstGeom prst="rect">
            <a:avLst/>
          </a:prstGeom>
        </p:spPr>
        <p:txBody>
          <a:bodyPr anchor="t" rtlCol="false" tIns="0" lIns="0" bIns="0" rIns="0">
            <a:spAutoFit/>
          </a:bodyPr>
          <a:lstStyle/>
          <a:p>
            <a:pPr algn="just">
              <a:lnSpc>
                <a:spcPts val="3011"/>
              </a:lnSpc>
            </a:pPr>
            <a:r>
              <a:rPr lang="en-US" sz="2619">
                <a:solidFill>
                  <a:srgbClr val="FFFFFF"/>
                </a:solidFill>
                <a:latin typeface="Anantason UltraExpanded"/>
                <a:ea typeface="Anantason UltraExpanded"/>
                <a:cs typeface="Anantason UltraExpanded"/>
                <a:sym typeface="Anantason UltraExpanded"/>
              </a:rPr>
              <a:t>AI-powered fraud detection in auto insurance improves accuracy by detecting more fraud cases, reduces false positives, speeds up claims processing, and saves millions in costs. It helps insurers prevent fraud proactively, enhances customer experience, and supports regulatory compliance for smarter claim management.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TextBox 4" id="4"/>
          <p:cNvSpPr txBox="true"/>
          <p:nvPr/>
        </p:nvSpPr>
        <p:spPr>
          <a:xfrm rot="0">
            <a:off x="6268599" y="2632130"/>
            <a:ext cx="10350212" cy="4340579"/>
          </a:xfrm>
          <a:prstGeom prst="rect">
            <a:avLst/>
          </a:prstGeom>
        </p:spPr>
        <p:txBody>
          <a:bodyPr anchor="t" rtlCol="false" tIns="0" lIns="0" bIns="0" rIns="0">
            <a:spAutoFit/>
          </a:bodyPr>
          <a:lstStyle/>
          <a:p>
            <a:pPr algn="ctr">
              <a:lnSpc>
                <a:spcPts val="16847"/>
              </a:lnSpc>
            </a:pPr>
            <a:r>
              <a:rPr lang="en-US" b="true" sz="15894">
                <a:solidFill>
                  <a:srgbClr val="8EBFF5"/>
                </a:solidFill>
                <a:latin typeface="Anantason UltraExpanded Bold"/>
                <a:ea typeface="Anantason UltraExpanded Bold"/>
                <a:cs typeface="Anantason UltraExpanded Bold"/>
                <a:sym typeface="Anantason UltraExpanded Bold"/>
              </a:rPr>
              <a:t>THANK YOU</a:t>
            </a:r>
          </a:p>
        </p:txBody>
      </p:sp>
      <p:sp>
        <p:nvSpPr>
          <p:cNvPr name="Freeform 5" id="5"/>
          <p:cNvSpPr/>
          <p:nvPr/>
        </p:nvSpPr>
        <p:spPr>
          <a:xfrm flipH="false" flipV="false" rot="0">
            <a:off x="333000" y="1227868"/>
            <a:ext cx="5935599" cy="8229600"/>
          </a:xfrm>
          <a:custGeom>
            <a:avLst/>
            <a:gdLst/>
            <a:ahLst/>
            <a:cxnLst/>
            <a:rect r="r" b="b" t="t" l="l"/>
            <a:pathLst>
              <a:path h="8229600" w="5935599">
                <a:moveTo>
                  <a:pt x="0" y="0"/>
                </a:moveTo>
                <a:lnTo>
                  <a:pt x="5935599" y="0"/>
                </a:lnTo>
                <a:lnTo>
                  <a:pt x="5935599" y="8229600"/>
                </a:lnTo>
                <a:lnTo>
                  <a:pt x="0" y="8229600"/>
                </a:lnTo>
                <a:lnTo>
                  <a:pt x="0" y="0"/>
                </a:lnTo>
                <a:close/>
              </a:path>
            </a:pathLst>
          </a:custGeom>
          <a:blipFill>
            <a:blip r:embed="rId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DAGuLJ87L-4</dc:identifier>
  <dcterms:modified xsi:type="dcterms:W3CDTF">2011-08-01T06:04:30Z</dcterms:modified>
  <cp:revision>1</cp:revision>
  <dc:title>Blue and White Modern Artificial Intelligence Presentation</dc:title>
</cp:coreProperties>
</file>

<file path=docProps/thumbnail.jpeg>
</file>